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5"/>
  </p:notesMasterIdLst>
  <p:handoutMasterIdLst>
    <p:handoutMasterId r:id="rId16"/>
  </p:handoutMasterIdLst>
  <p:sldIdLst>
    <p:sldId id="292" r:id="rId5"/>
    <p:sldId id="291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293" r:id="rId14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55B"/>
    <a:srgbClr val="F3E068"/>
    <a:srgbClr val="1E5082"/>
    <a:srgbClr val="E98B0D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31" d="100"/>
          <a:sy n="131" d="100"/>
        </p:scale>
        <p:origin x="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15/03/24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15/03/24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15/03/24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15/03/24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15/03/24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15/03/24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15/03/24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15/03/24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15/03/24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15/03/24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15/03/24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15/03/24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15/03/24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15/03/24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15/03/24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15/03/24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15/03/24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15/03/24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15/03/24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15/03/24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15/03/24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15/03/24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2170" y="729769"/>
            <a:ext cx="4526280" cy="3227514"/>
          </a:xfrm>
        </p:spPr>
        <p:txBody>
          <a:bodyPr>
            <a:normAutofit fontScale="90000"/>
          </a:bodyPr>
          <a:lstStyle/>
          <a:p>
            <a:r>
              <a:rPr lang="it-IT" dirty="0"/>
              <a:t>BENDAGGIO GASTRICO:</a:t>
            </a:r>
            <a:br>
              <a:rPr lang="it-IT" dirty="0"/>
            </a:br>
            <a:r>
              <a:rPr lang="it-IT" dirty="0"/>
              <a:t>UN CASO DI RIMOZIONE ENDOSCOPICA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B50D098-84DB-0FD2-C7B9-284145732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170" y="4167626"/>
            <a:ext cx="42037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4617" y="350195"/>
            <a:ext cx="2582693" cy="1029258"/>
          </a:xfrm>
        </p:spPr>
        <p:txBody>
          <a:bodyPr/>
          <a:lstStyle/>
          <a:p>
            <a:r>
              <a:rPr lang="it-IT"/>
              <a:t>Grazie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920794E-3A38-2E07-F7D7-2388AFB18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843" y="4651252"/>
            <a:ext cx="6900153" cy="176723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AD5A2BF-1143-788E-9ECB-86380ED93523}"/>
              </a:ext>
            </a:extLst>
          </p:cNvPr>
          <p:cNvSpPr txBox="1"/>
          <p:nvPr/>
        </p:nvSpPr>
        <p:spPr>
          <a:xfrm>
            <a:off x="6562111" y="1605063"/>
            <a:ext cx="4487703" cy="2610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800" b="1" dirty="0">
                <a:solidFill>
                  <a:srgbClr val="0070C0"/>
                </a:solidFill>
              </a:rPr>
              <a:t>DR. NAZARENO BURAGLIA</a:t>
            </a:r>
          </a:p>
          <a:p>
            <a:pPr>
              <a:lnSpc>
                <a:spcPct val="150000"/>
              </a:lnSpc>
            </a:pPr>
            <a:r>
              <a:rPr lang="it-IT" sz="2800" b="1" dirty="0">
                <a:solidFill>
                  <a:srgbClr val="0070C0"/>
                </a:solidFill>
              </a:rPr>
              <a:t>DIR. STEFANO BONILAURI</a:t>
            </a:r>
          </a:p>
          <a:p>
            <a:pPr>
              <a:lnSpc>
                <a:spcPct val="150000"/>
              </a:lnSpc>
            </a:pPr>
            <a:r>
              <a:rPr lang="it-IT" sz="2800" b="1" dirty="0">
                <a:solidFill>
                  <a:srgbClr val="0070C0"/>
                </a:solidFill>
              </a:rPr>
              <a:t>DIR. ROMANO SASSATELLI</a:t>
            </a:r>
          </a:p>
          <a:p>
            <a:pPr>
              <a:lnSpc>
                <a:spcPct val="150000"/>
              </a:lnSpc>
            </a:pPr>
            <a:r>
              <a:rPr lang="it-IT" sz="2800" b="1" dirty="0">
                <a:solidFill>
                  <a:srgbClr val="0070C0"/>
                </a:solidFill>
              </a:rPr>
              <a:t>DR. MASSIMILIANO CASADEI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A02B678-3C00-83A1-05A3-BB4FF6D8DD33}"/>
              </a:ext>
            </a:extLst>
          </p:cNvPr>
          <p:cNvSpPr txBox="1"/>
          <p:nvPr/>
        </p:nvSpPr>
        <p:spPr>
          <a:xfrm>
            <a:off x="700391" y="894944"/>
            <a:ext cx="107587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>
                <a:solidFill>
                  <a:srgbClr val="002060"/>
                </a:solidFill>
              </a:rPr>
              <a:t>DAL 2019 AL 2024 PRESSO LA NOSTRA U.O.C. SONO STATE EFFETTUATE CIRCA 100 PROCEDURE DI RIMOZIONE DI BENDAGGIO GASTRICO:</a:t>
            </a:r>
          </a:p>
          <a:p>
            <a:pPr algn="just"/>
            <a:endParaRPr lang="it-IT" sz="2800" dirty="0">
              <a:solidFill>
                <a:srgbClr val="002060"/>
              </a:solidFill>
            </a:endParaRPr>
          </a:p>
          <a:p>
            <a:pPr algn="just"/>
            <a:r>
              <a:rPr lang="it-IT" sz="2800" dirty="0">
                <a:solidFill>
                  <a:srgbClr val="002060"/>
                </a:solidFill>
              </a:rPr>
              <a:t>-  96 RIMOZIONI LAPAROSCOPICHE</a:t>
            </a:r>
          </a:p>
          <a:p>
            <a:pPr algn="just"/>
            <a:r>
              <a:rPr lang="it-IT" sz="2800" dirty="0">
                <a:solidFill>
                  <a:srgbClr val="002060"/>
                </a:solidFill>
              </a:rPr>
              <a:t>-  3   CONVERSIONI LAPAROTOMICHE DI CUI 1 CON RESEZIONE GASTRICA</a:t>
            </a:r>
          </a:p>
          <a:p>
            <a:pPr algn="just"/>
            <a:r>
              <a:rPr lang="it-IT" sz="2800" dirty="0">
                <a:solidFill>
                  <a:srgbClr val="002060"/>
                </a:solidFill>
              </a:rPr>
              <a:t>-  1   RIMOZIONE ENDOSCOPICA</a:t>
            </a:r>
          </a:p>
          <a:p>
            <a:pPr algn="just"/>
            <a:endParaRPr lang="it-IT" sz="2800" dirty="0">
              <a:solidFill>
                <a:srgbClr val="002060"/>
              </a:solidFill>
            </a:endParaRPr>
          </a:p>
          <a:p>
            <a:pPr algn="just"/>
            <a:r>
              <a:rPr lang="it-IT" sz="2800" dirty="0">
                <a:solidFill>
                  <a:srgbClr val="002060"/>
                </a:solidFill>
              </a:rPr>
              <a:t>IN 3 DI QUESTI CASI IL BENDAGGIO ERA MIGRATO ALL’INTERNO DELLO STOMACO.</a:t>
            </a:r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8CBB048-7A3D-46B6-EAC1-02CF63550294}"/>
              </a:ext>
            </a:extLst>
          </p:cNvPr>
          <p:cNvSpPr txBox="1"/>
          <p:nvPr/>
        </p:nvSpPr>
        <p:spPr>
          <a:xfrm>
            <a:off x="521173" y="550056"/>
            <a:ext cx="1130424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sz="2800" dirty="0">
                <a:solidFill>
                  <a:srgbClr val="002060"/>
                </a:solidFill>
              </a:rPr>
              <a:t>IN</a:t>
            </a:r>
            <a:r>
              <a:rPr lang="it-IT" dirty="0">
                <a:solidFill>
                  <a:srgbClr val="002060"/>
                </a:solidFill>
              </a:rPr>
              <a:t>  </a:t>
            </a:r>
            <a:r>
              <a:rPr lang="it-IT" sz="2800" dirty="0">
                <a:solidFill>
                  <a:srgbClr val="002060"/>
                </a:solidFill>
              </a:rPr>
              <a:t>LETTERATURA LA MIGRAZIONE INTRAGASTRICA DEL BENDAGGIO COME</a:t>
            </a:r>
          </a:p>
          <a:p>
            <a:pPr algn="just"/>
            <a:r>
              <a:rPr lang="it-IT" sz="2800" dirty="0">
                <a:solidFill>
                  <a:srgbClr val="002060"/>
                </a:solidFill>
              </a:rPr>
              <a:t>COMPLICANZA A LUNGO TERMINE E’ STIMATA INTORNO AL 3% ED E’</a:t>
            </a:r>
          </a:p>
          <a:p>
            <a:pPr algn="just"/>
            <a:r>
              <a:rPr lang="it-IT" sz="2800" dirty="0">
                <a:solidFill>
                  <a:srgbClr val="002060"/>
                </a:solidFill>
              </a:rPr>
              <a:t>ASSOCIATA QUASI SEMPRE AD UNA RITARDO NELLA PROGRAMMAZIONE </a:t>
            </a:r>
          </a:p>
          <a:p>
            <a:pPr algn="just"/>
            <a:r>
              <a:rPr lang="it-IT" sz="2800" dirty="0">
                <a:solidFill>
                  <a:srgbClr val="002060"/>
                </a:solidFill>
              </a:rPr>
              <a:t>DELLA RIMOZIONE O ADDIRITTURA AD UNA MANCATA RIMOZIONE CHE </a:t>
            </a:r>
          </a:p>
          <a:p>
            <a:pPr algn="just"/>
            <a:r>
              <a:rPr lang="it-IT" sz="2800" dirty="0">
                <a:solidFill>
                  <a:srgbClr val="002060"/>
                </a:solidFill>
              </a:rPr>
              <a:t>DOVREBBE AVVENIRE ENTRO MASSIMO 10-15 ANNI DAL POSIZIONAMENTO. 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088CBA8-8FCF-DAD8-0BD1-5383E1AF6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956" y="3320104"/>
            <a:ext cx="2857500" cy="3175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FE80746-98E4-FFDE-324A-4B046BF7F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544" y="3637604"/>
            <a:ext cx="381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85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CCC6F6A-E8FD-9D54-FF62-DB745D646241}"/>
              </a:ext>
            </a:extLst>
          </p:cNvPr>
          <p:cNvSpPr txBox="1"/>
          <p:nvPr/>
        </p:nvSpPr>
        <p:spPr>
          <a:xfrm>
            <a:off x="1945532" y="807396"/>
            <a:ext cx="6829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</a:rPr>
              <a:t>IL CASO CLINICO: RIMOZIONE ENDOSCOPICA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F13D22B-E6BF-210F-E304-159CAB60C548}"/>
              </a:ext>
            </a:extLst>
          </p:cNvPr>
          <p:cNvSpPr txBox="1"/>
          <p:nvPr/>
        </p:nvSpPr>
        <p:spPr>
          <a:xfrm>
            <a:off x="851217" y="1859340"/>
            <a:ext cx="860447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sz="2400" dirty="0">
                <a:solidFill>
                  <a:srgbClr val="002060"/>
                </a:solidFill>
              </a:rPr>
              <a:t>PAZIENTE: DONNA DI 75 ANNI GIUNGE IN PS PER ANEMIZZAZIONE</a:t>
            </a:r>
          </a:p>
          <a:p>
            <a:pPr algn="just"/>
            <a:endParaRPr lang="it-IT" sz="2400" dirty="0">
              <a:solidFill>
                <a:srgbClr val="002060"/>
              </a:solidFill>
            </a:endParaRPr>
          </a:p>
          <a:p>
            <a:pPr algn="just"/>
            <a:r>
              <a:rPr lang="it-IT" sz="2400" dirty="0">
                <a:solidFill>
                  <a:srgbClr val="002060"/>
                </a:solidFill>
              </a:rPr>
              <a:t>APR: </a:t>
            </a:r>
          </a:p>
          <a:p>
            <a:pPr algn="just"/>
            <a:r>
              <a:rPr lang="it-IT" sz="2400" dirty="0">
                <a:solidFill>
                  <a:srgbClr val="002060"/>
                </a:solidFill>
              </a:rPr>
              <a:t>- POSIZIONAMENTO DI BENDAGGIO GASTRICO IN LAPAROTOMIA </a:t>
            </a:r>
          </a:p>
          <a:p>
            <a:pPr algn="just"/>
            <a:r>
              <a:rPr lang="it-IT" sz="2400" dirty="0">
                <a:solidFill>
                  <a:srgbClr val="002060"/>
                </a:solidFill>
              </a:rPr>
              <a:t>NEL 1995</a:t>
            </a:r>
          </a:p>
          <a:p>
            <a:pPr algn="just"/>
            <a:r>
              <a:rPr lang="it-IT" sz="2400" dirty="0">
                <a:solidFill>
                  <a:srgbClr val="002060"/>
                </a:solidFill>
              </a:rPr>
              <a:t>- NUMEROSI INTERVENTI DI PLASTICA DI LAPAROCELE CON PROTESI</a:t>
            </a:r>
          </a:p>
          <a:p>
            <a:endParaRPr lang="it-IT" sz="2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84ABAAD-AB83-5C1A-F964-464214562D82}"/>
              </a:ext>
            </a:extLst>
          </p:cNvPr>
          <p:cNvSpPr txBox="1"/>
          <p:nvPr/>
        </p:nvSpPr>
        <p:spPr>
          <a:xfrm>
            <a:off x="758758" y="4419388"/>
            <a:ext cx="984763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sz="2400" dirty="0">
                <a:solidFill>
                  <a:srgbClr val="002060"/>
                </a:solidFill>
              </a:rPr>
              <a:t>IN</a:t>
            </a:r>
            <a:r>
              <a:rPr lang="it-IT" sz="2800" dirty="0">
                <a:solidFill>
                  <a:srgbClr val="002060"/>
                </a:solidFill>
              </a:rPr>
              <a:t> </a:t>
            </a:r>
            <a:r>
              <a:rPr lang="it-IT" sz="2400" dirty="0">
                <a:solidFill>
                  <a:srgbClr val="002060"/>
                </a:solidFill>
              </a:rPr>
              <a:t>PS LA PAZIENTE EMODINAMICAMENTE STABILE VIENE SOTTOPOSTA A </a:t>
            </a:r>
          </a:p>
          <a:p>
            <a:pPr algn="just"/>
            <a:r>
              <a:rPr lang="it-IT" sz="2400" dirty="0">
                <a:solidFill>
                  <a:srgbClr val="002060"/>
                </a:solidFill>
              </a:rPr>
              <a:t>TC ADDOME E TORACE ED EGDS CHE DOCUMENTANO LA MIGRAZIONE </a:t>
            </a:r>
          </a:p>
          <a:p>
            <a:pPr algn="just"/>
            <a:r>
              <a:rPr lang="it-IT" sz="2400" dirty="0">
                <a:solidFill>
                  <a:srgbClr val="002060"/>
                </a:solidFill>
              </a:rPr>
              <a:t>INTRAGASTRICA DEL BENDAGGIO CHE HA PROVOCATO UN SANGUINAMENTO</a:t>
            </a:r>
          </a:p>
          <a:p>
            <a:pPr algn="just"/>
            <a:r>
              <a:rPr lang="it-IT" sz="2400" dirty="0">
                <a:solidFill>
                  <a:srgbClr val="002060"/>
                </a:solidFill>
              </a:rPr>
              <a:t>DELLA MUCOSA.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81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A25765B-3475-19C0-3C11-B4BFC84377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7" y="456221"/>
            <a:ext cx="4116017" cy="329192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702B2-684D-F4B0-2A37-BA734E4E034A}"/>
              </a:ext>
            </a:extLst>
          </p:cNvPr>
          <p:cNvSpPr txBox="1"/>
          <p:nvPr/>
        </p:nvSpPr>
        <p:spPr>
          <a:xfrm>
            <a:off x="5622587" y="1186775"/>
            <a:ext cx="62624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002060"/>
                </a:solidFill>
              </a:rPr>
              <a:t>EGDS: BENDAGGIO INTRAGASTRICO </a:t>
            </a:r>
          </a:p>
          <a:p>
            <a:r>
              <a:rPr lang="it-IT" sz="3200" dirty="0">
                <a:solidFill>
                  <a:srgbClr val="002060"/>
                </a:solidFill>
              </a:rPr>
              <a:t>E PONTE MUCOSO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2177202-E1BB-D6B0-0A75-3B2A80696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7" y="4204647"/>
            <a:ext cx="4264522" cy="241989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CFABEAC-2D36-5619-CA5B-18ABD58BB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033" y="3195537"/>
            <a:ext cx="2868320" cy="3429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740F7F1-8AD1-A5DD-E35A-124151141BFA}"/>
              </a:ext>
            </a:extLst>
          </p:cNvPr>
          <p:cNvSpPr txBox="1"/>
          <p:nvPr/>
        </p:nvSpPr>
        <p:spPr>
          <a:xfrm>
            <a:off x="8383086" y="4432983"/>
            <a:ext cx="35019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</a:rPr>
              <a:t>TC ADDOME E TORACE</a:t>
            </a:r>
          </a:p>
          <a:p>
            <a:endParaRPr lang="it-IT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8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16211AE-0FA2-2609-648E-AB3F56650DC9}"/>
              </a:ext>
            </a:extLst>
          </p:cNvPr>
          <p:cNvSpPr txBox="1"/>
          <p:nvPr/>
        </p:nvSpPr>
        <p:spPr>
          <a:xfrm>
            <a:off x="249175" y="447472"/>
            <a:ext cx="1202842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sz="2800" dirty="0">
                <a:solidFill>
                  <a:srgbClr val="002060"/>
                </a:solidFill>
              </a:rPr>
              <a:t>LA PAZIENTE E’ RIMASTA STABILE ED E’ STATA RICOVERATA PRESSO IL REPARTO DI </a:t>
            </a:r>
          </a:p>
          <a:p>
            <a:pPr algn="just"/>
            <a:r>
              <a:rPr lang="it-IT" sz="2800" dirty="0">
                <a:solidFill>
                  <a:srgbClr val="002060"/>
                </a:solidFill>
              </a:rPr>
              <a:t>CHIRURGIA D’URGENZA DOVE SONO STATE SOMMINISTRATE NUTRIZIONE </a:t>
            </a:r>
          </a:p>
          <a:p>
            <a:pPr algn="just"/>
            <a:r>
              <a:rPr lang="it-IT" sz="2800" dirty="0">
                <a:solidFill>
                  <a:srgbClr val="002060"/>
                </a:solidFill>
              </a:rPr>
              <a:t>PARENTERALE  E TRASFUSIONI DI EMAZIE ALLO SCOPO DI OTTIMIZZARLA PER UN </a:t>
            </a:r>
          </a:p>
          <a:p>
            <a:pPr algn="just"/>
            <a:r>
              <a:rPr lang="it-IT" sz="2800" dirty="0">
                <a:solidFill>
                  <a:srgbClr val="002060"/>
                </a:solidFill>
              </a:rPr>
              <a:t>TRATTAMENTO PROGRAMMATO.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87BA0BF-1F39-1E49-FB83-64E2D923CA50}"/>
              </a:ext>
            </a:extLst>
          </p:cNvPr>
          <p:cNvSpPr txBox="1"/>
          <p:nvPr/>
        </p:nvSpPr>
        <p:spPr>
          <a:xfrm>
            <a:off x="182522" y="2521059"/>
            <a:ext cx="58212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</a:rPr>
              <a:t>DOPO UNA VALUTAZIONE MULTIDISCIPLINARE, ALLA LUCE DELLA STORIA </a:t>
            </a:r>
          </a:p>
          <a:p>
            <a:r>
              <a:rPr lang="it-IT" sz="2800" dirty="0">
                <a:solidFill>
                  <a:srgbClr val="002060"/>
                </a:solidFill>
              </a:rPr>
              <a:t>DELLA PAZIENTE, DELL’ETA’ E DELLA POSIZIONE DEL BENDAGGIO SI E’ DECISO DI</a:t>
            </a:r>
          </a:p>
          <a:p>
            <a:r>
              <a:rPr lang="it-IT" sz="2800" dirty="0">
                <a:solidFill>
                  <a:srgbClr val="002060"/>
                </a:solidFill>
              </a:rPr>
              <a:t>PROCEDERE A RIMOZIONE DEL DISPOSITIVO PER VIA ENDOSCOPICA </a:t>
            </a:r>
          </a:p>
          <a:p>
            <a:r>
              <a:rPr lang="it-IT" sz="2800" dirty="0">
                <a:solidFill>
                  <a:srgbClr val="002060"/>
                </a:solidFill>
              </a:rPr>
              <a:t>IN SALA OPERATORIA.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6D1524D-9253-63F5-CAA8-F6755B19B1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789" y="2648625"/>
            <a:ext cx="2821427" cy="376190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2C6DA86-F398-E6B5-113C-DA8DF36A6E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556" y="2562578"/>
            <a:ext cx="2915460" cy="388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02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04D8A345-91F8-CBFD-83DC-BBBBC7C137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17" y="122568"/>
            <a:ext cx="4280778" cy="342462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3FD5443-89D4-ADEF-869C-30A904DE87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017" y="3220342"/>
            <a:ext cx="4547072" cy="363765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F1BEE86-411A-40E9-0AB3-4056CA9AF59E}"/>
              </a:ext>
            </a:extLst>
          </p:cNvPr>
          <p:cNvSpPr txBox="1"/>
          <p:nvPr/>
        </p:nvSpPr>
        <p:spPr>
          <a:xfrm>
            <a:off x="5115012" y="710119"/>
            <a:ext cx="62760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</a:rPr>
              <a:t>BENDAGGIO INTRAGASTRICO CON PONTE</a:t>
            </a:r>
          </a:p>
          <a:p>
            <a:r>
              <a:rPr lang="it-IT" sz="2800" dirty="0">
                <a:solidFill>
                  <a:srgbClr val="002060"/>
                </a:solidFill>
              </a:rPr>
              <a:t>MUCOSO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595E9E7-E8D7-695D-D523-A651EA606981}"/>
              </a:ext>
            </a:extLst>
          </p:cNvPr>
          <p:cNvSpPr txBox="1"/>
          <p:nvPr/>
        </p:nvSpPr>
        <p:spPr>
          <a:xfrm>
            <a:off x="679088" y="4562117"/>
            <a:ext cx="50211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</a:rPr>
              <a:t>MUCOSECTOMIA E LIBERAZIONE </a:t>
            </a:r>
          </a:p>
          <a:p>
            <a:r>
              <a:rPr lang="it-IT" sz="2800" dirty="0">
                <a:solidFill>
                  <a:srgbClr val="002060"/>
                </a:solidFill>
              </a:rPr>
              <a:t>DEL BENDAGGIO</a:t>
            </a:r>
          </a:p>
        </p:txBody>
      </p:sp>
    </p:spTree>
    <p:extLst>
      <p:ext uri="{BB962C8B-B14F-4D97-AF65-F5344CB8AC3E}">
        <p14:creationId xmlns:p14="http://schemas.microsoft.com/office/powerpoint/2010/main" val="3213822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82F62B0-5E41-48B7-A069-A6106DF7A0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959" y="2552390"/>
            <a:ext cx="3041920" cy="405589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29A4E6F-621E-D1A1-0F80-FC756A1B49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048" y="2552390"/>
            <a:ext cx="3041920" cy="405589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B665EA0-1AFE-17C4-AE1B-9187FA2F8C4D}"/>
              </a:ext>
            </a:extLst>
          </p:cNvPr>
          <p:cNvSpPr txBox="1"/>
          <p:nvPr/>
        </p:nvSpPr>
        <p:spPr>
          <a:xfrm>
            <a:off x="6096000" y="515566"/>
            <a:ext cx="55348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</a:rPr>
              <a:t>BENDAGGIO GASTRICO ESTRATTO </a:t>
            </a:r>
          </a:p>
          <a:p>
            <a:r>
              <a:rPr lang="it-IT" sz="2800" dirty="0">
                <a:solidFill>
                  <a:srgbClr val="002060"/>
                </a:solidFill>
              </a:rPr>
              <a:t>ENDOSCOPICAMENTE CON L’AUSILIO</a:t>
            </a:r>
          </a:p>
          <a:p>
            <a:r>
              <a:rPr lang="it-IT" sz="2800" dirty="0">
                <a:solidFill>
                  <a:srgbClr val="002060"/>
                </a:solidFill>
              </a:rPr>
              <a:t>DI UN FILO DI VICRYL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45B944F-E15A-486A-53F5-A98EB3062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7" y="2593030"/>
            <a:ext cx="5019067" cy="4015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233CA58-BD39-BEF7-EEE3-386578363D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169113"/>
            <a:ext cx="2979096" cy="238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40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A02D459-2539-7AB3-0A68-D7C78DFF8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231437"/>
            <a:ext cx="3923238" cy="496313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00C9365-6CA0-CE04-9FCC-CC0EB1175E60}"/>
              </a:ext>
            </a:extLst>
          </p:cNvPr>
          <p:cNvSpPr txBox="1"/>
          <p:nvPr/>
        </p:nvSpPr>
        <p:spPr>
          <a:xfrm>
            <a:off x="4376591" y="855476"/>
            <a:ext cx="78154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</a:rPr>
              <a:t>LA PAZIENTE HA ESEGUITO UN RX TUBO DIGERENTE </a:t>
            </a:r>
          </a:p>
          <a:p>
            <a:r>
              <a:rPr lang="it-IT" sz="2800" dirty="0">
                <a:solidFill>
                  <a:srgbClr val="002060"/>
                </a:solidFill>
              </a:rPr>
              <a:t>CON GASTROGRAFIN IN 2° GIORNATA NEGATIVO</a:t>
            </a:r>
          </a:p>
          <a:p>
            <a:r>
              <a:rPr lang="it-IT" sz="2800" dirty="0">
                <a:solidFill>
                  <a:srgbClr val="002060"/>
                </a:solidFill>
              </a:rPr>
              <a:t>PER SPANDIMENTI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DE34488-AA17-D029-85C0-C13D772A6273}"/>
              </a:ext>
            </a:extLst>
          </p:cNvPr>
          <p:cNvSpPr txBox="1"/>
          <p:nvPr/>
        </p:nvSpPr>
        <p:spPr>
          <a:xfrm>
            <a:off x="4470009" y="3167390"/>
            <a:ext cx="74807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</a:rPr>
              <a:t>IN 4° GIORNATA LA PAZIENTE E’ STATA DIMESSA IN</a:t>
            </a:r>
          </a:p>
          <a:p>
            <a:r>
              <a:rPr lang="it-IT" sz="2800" dirty="0">
                <a:solidFill>
                  <a:srgbClr val="002060"/>
                </a:solidFill>
              </a:rPr>
              <a:t>BUONE CONDIZIONI GENERALI</a:t>
            </a:r>
          </a:p>
        </p:txBody>
      </p:sp>
    </p:spTree>
    <p:extLst>
      <p:ext uri="{BB962C8B-B14F-4D97-AF65-F5344CB8AC3E}">
        <p14:creationId xmlns:p14="http://schemas.microsoft.com/office/powerpoint/2010/main" val="335517240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172</TotalTime>
  <Words>332</Words>
  <Application>Microsoft Macintosh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3" baseType="lpstr">
      <vt:lpstr>Calibri</vt:lpstr>
      <vt:lpstr>Wingdings</vt:lpstr>
      <vt:lpstr>RetrospectVTI</vt:lpstr>
      <vt:lpstr>BENDAGGIO GASTRICO: UN CASO DI RIMOZIONE ENDOSCOPICA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Microsoft Office User</cp:lastModifiedBy>
  <cp:revision>13</cp:revision>
  <dcterms:created xsi:type="dcterms:W3CDTF">2022-02-27T17:36:31Z</dcterms:created>
  <dcterms:modified xsi:type="dcterms:W3CDTF">2024-03-15T13:44:26Z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